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7" r:id="rId2"/>
    <p:sldId id="268" r:id="rId3"/>
    <p:sldId id="269" r:id="rId4"/>
    <p:sldId id="270" r:id="rId5"/>
    <p:sldId id="271" r:id="rId6"/>
    <p:sldId id="272" r:id="rId7"/>
    <p:sldId id="279" r:id="rId8"/>
    <p:sldId id="274" r:id="rId9"/>
    <p:sldId id="275" r:id="rId10"/>
    <p:sldId id="280" r:id="rId11"/>
  </p:sldIdLst>
  <p:sldSz cx="9753600" cy="73152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Fără stil, grilă tabel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06" autoAdjust="0"/>
    <p:restoredTop sz="94622" autoAdjust="0"/>
  </p:normalViewPr>
  <p:slideViewPr>
    <p:cSldViewPr>
      <p:cViewPr varScale="1">
        <p:scale>
          <a:sx n="101" d="100"/>
          <a:sy n="101" d="100"/>
        </p:scale>
        <p:origin x="204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ine 11">
            <a:extLst>
              <a:ext uri="{FF2B5EF4-FFF2-40B4-BE49-F238E27FC236}">
                <a16:creationId xmlns:a16="http://schemas.microsoft.com/office/drawing/2014/main" id="{478E52D1-08F6-EFE5-3B0F-5E6A1FE27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912A3E-EA25-46A0-BC13-89E601A6C00F}"/>
              </a:ext>
            </a:extLst>
          </p:cNvPr>
          <p:cNvSpPr txBox="1"/>
          <p:nvPr/>
        </p:nvSpPr>
        <p:spPr>
          <a:xfrm>
            <a:off x="243840" y="951133"/>
            <a:ext cx="6664960" cy="340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o-RO" sz="1493" b="1" dirty="0">
                <a:solidFill>
                  <a:srgbClr val="1F497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Ziua Școlii Gimnaziale ”Iulian Vesper” Horodnic de Sus – 22 noiembrie 2022</a:t>
            </a:r>
            <a:endParaRPr lang="en-US" sz="128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297416-A8AF-4ACC-AD7B-65DCCC68B83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3840" y="1437234"/>
            <a:ext cx="4145280" cy="55528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5606AC-2DF5-4F93-B96B-4DE4F75313C1}"/>
              </a:ext>
            </a:extLst>
          </p:cNvPr>
          <p:cNvPicPr/>
          <p:nvPr/>
        </p:nvPicPr>
        <p:blipFill>
          <a:blip r:embed="rId4" cstate="print"/>
          <a:srcRect l="3621" t="25926" r="417" b="25185"/>
          <a:stretch>
            <a:fillRect/>
          </a:stretch>
        </p:blipFill>
        <p:spPr bwMode="auto">
          <a:xfrm>
            <a:off x="4429760" y="5369214"/>
            <a:ext cx="5012530" cy="162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86610D-3701-4BA2-9739-9D9B3D120814}"/>
              </a:ext>
            </a:extLst>
          </p:cNvPr>
          <p:cNvPicPr/>
          <p:nvPr/>
        </p:nvPicPr>
        <p:blipFill>
          <a:blip r:embed="rId5" cstate="print"/>
          <a:srcRect l="14800" t="13200" r="2000" b="3600"/>
          <a:stretch>
            <a:fillRect/>
          </a:stretch>
        </p:blipFill>
        <p:spPr bwMode="auto">
          <a:xfrm>
            <a:off x="4605933" y="1437234"/>
            <a:ext cx="2397760" cy="1889760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BCD4DC-E4B1-4433-B29F-E86BB53C8849}"/>
              </a:ext>
            </a:extLst>
          </p:cNvPr>
          <p:cNvPicPr/>
          <p:nvPr/>
        </p:nvPicPr>
        <p:blipFill>
          <a:blip r:embed="rId6" cstate="print"/>
          <a:srcRect l="10764"/>
          <a:stretch>
            <a:fillRect/>
          </a:stretch>
        </p:blipFill>
        <p:spPr bwMode="auto">
          <a:xfrm>
            <a:off x="7085170" y="1437235"/>
            <a:ext cx="2357120" cy="1869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39FBCB-9C62-4B0F-BA23-129B8292FFE2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26253" y="3475047"/>
            <a:ext cx="2357120" cy="1645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BBE087-7E03-405E-945B-B5542A9C4625}"/>
              </a:ext>
            </a:extLst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85170" y="3475046"/>
            <a:ext cx="2357120" cy="164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01548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DFD1D1D-2530-491B-8400-4F277511ECE3}"/>
              </a:ext>
            </a:extLst>
          </p:cNvPr>
          <p:cNvSpPr txBox="1"/>
          <p:nvPr/>
        </p:nvSpPr>
        <p:spPr>
          <a:xfrm>
            <a:off x="406400" y="243840"/>
            <a:ext cx="9022080" cy="678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tabLst>
                <a:tab pos="4023486" algn="l"/>
              </a:tabLst>
            </a:pPr>
            <a:r>
              <a:rPr lang="ro-RO" sz="1707" b="1" dirty="0">
                <a:solidFill>
                  <a:srgbClr val="1F497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Proiectul </a:t>
            </a:r>
            <a:r>
              <a:rPr lang="ro-RO" sz="1493" b="1" dirty="0">
                <a:solidFill>
                  <a:srgbClr val="1F497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”Școlarizarea și integrarea în comunitatea școlară a elevilor din nivelul gimnazial și asigurarea stării de bine” (Programul Național de Reducere a Abandonului Școlar - </a:t>
            </a:r>
            <a:r>
              <a:rPr lang="ro-RO" sz="1707" b="1" dirty="0">
                <a:solidFill>
                  <a:srgbClr val="1F497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PNRAS)</a:t>
            </a:r>
            <a:endParaRPr lang="en-US" sz="1493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0B06E7-FB53-4487-9A25-FD0C1B3193A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74" y="1613378"/>
            <a:ext cx="4609286" cy="833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078B75-82A3-4B59-8B91-07605A12DC1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13" y="2504864"/>
            <a:ext cx="2194560" cy="7078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C45BF8-575C-47EF-A287-4E3C00B5EB0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823" y="2516016"/>
            <a:ext cx="2194559" cy="684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B8F6E5-1254-4378-8B31-13C5CB730F7E}"/>
              </a:ext>
            </a:extLst>
          </p:cNvPr>
          <p:cNvPicPr/>
          <p:nvPr/>
        </p:nvPicPr>
        <p:blipFill>
          <a:blip r:embed="rId6"/>
          <a:srcRect l="22346" t="46734" r="61660" b="43407"/>
          <a:stretch>
            <a:fillRect/>
          </a:stretch>
        </p:blipFill>
        <p:spPr bwMode="auto">
          <a:xfrm>
            <a:off x="2180111" y="3200784"/>
            <a:ext cx="3007360" cy="105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3E2709-CCBB-4AAE-8632-834E68C884BA}"/>
              </a:ext>
            </a:extLst>
          </p:cNvPr>
          <p:cNvPicPr/>
          <p:nvPr/>
        </p:nvPicPr>
        <p:blipFill>
          <a:blip r:embed="rId7" cstate="print"/>
          <a:srcRect l="11207" t="2299" b="22605"/>
          <a:stretch>
            <a:fillRect/>
          </a:stretch>
        </p:blipFill>
        <p:spPr>
          <a:xfrm>
            <a:off x="5289814" y="1228122"/>
            <a:ext cx="4226559" cy="30429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2AD2C2-C60B-49CC-A636-EF83079F5B61}"/>
              </a:ext>
            </a:extLst>
          </p:cNvPr>
          <p:cNvPicPr/>
          <p:nvPr/>
        </p:nvPicPr>
        <p:blipFill>
          <a:blip r:embed="rId8" cstate="print"/>
          <a:srcRect l="4959" b="1319"/>
          <a:stretch>
            <a:fillRect/>
          </a:stretch>
        </p:blipFill>
        <p:spPr>
          <a:xfrm>
            <a:off x="6096001" y="4389120"/>
            <a:ext cx="3437733" cy="26822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2D8C28-CBE8-417E-862A-057F9AB62C50}"/>
              </a:ext>
            </a:extLst>
          </p:cNvPr>
          <p:cNvPicPr/>
          <p:nvPr/>
        </p:nvPicPr>
        <p:blipFill>
          <a:blip r:embed="rId9"/>
          <a:srcRect b="11644"/>
          <a:stretch>
            <a:fillRect/>
          </a:stretch>
        </p:blipFill>
        <p:spPr>
          <a:xfrm>
            <a:off x="219867" y="4412794"/>
            <a:ext cx="5713573" cy="26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260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841391E-9E7D-4756-B7ED-EB947748F417}"/>
              </a:ext>
            </a:extLst>
          </p:cNvPr>
          <p:cNvSpPr txBox="1"/>
          <p:nvPr/>
        </p:nvSpPr>
        <p:spPr>
          <a:xfrm>
            <a:off x="325120" y="162560"/>
            <a:ext cx="9184640" cy="605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1605330" algn="l"/>
              </a:tabLst>
            </a:pPr>
            <a:r>
              <a:rPr lang="ro-RO" sz="1493" b="1" dirty="0">
                <a:solidFill>
                  <a:srgbClr val="1F497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Proiectul ”Dar din dar se face Rai” din cadrul programului, Strategia Națională de Acțiune Comunitară (SNAC), Voluntaria și educație, ISJ Suceava (2022 - 2023)</a:t>
            </a:r>
            <a:endParaRPr lang="en-US" sz="128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55E301-F9CC-48D3-A603-3D678CCC957F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120" y="925646"/>
            <a:ext cx="276352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B5F5FB-1795-458D-85D2-DC226AFC0004}"/>
              </a:ext>
            </a:extLst>
          </p:cNvPr>
          <p:cNvPicPr/>
          <p:nvPr/>
        </p:nvPicPr>
        <p:blipFill>
          <a:blip r:embed="rId4"/>
          <a:srcRect l="33058" t="15603" r="31405" b="19118"/>
          <a:stretch>
            <a:fillRect/>
          </a:stretch>
        </p:blipFill>
        <p:spPr bwMode="auto">
          <a:xfrm>
            <a:off x="3246121" y="4551679"/>
            <a:ext cx="2763519" cy="2513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1FE8B3-A651-47F8-8324-3912FB1BB4E6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17239" y="875931"/>
            <a:ext cx="6192521" cy="3675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686358-A940-4536-ACEB-AF0BB1988B92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4632960"/>
            <a:ext cx="3413760" cy="2432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A851D6-FDA2-478F-9B4D-F3704A8421EC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5121" y="4875029"/>
            <a:ext cx="2763519" cy="2190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6126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80E08D8-D41D-4088-B4D2-FFD3517E587A}"/>
              </a:ext>
            </a:extLst>
          </p:cNvPr>
          <p:cNvSpPr txBox="1"/>
          <p:nvPr/>
        </p:nvSpPr>
        <p:spPr>
          <a:xfrm>
            <a:off x="243840" y="162560"/>
            <a:ext cx="9265920" cy="55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o-RO" sz="1493" b="1" dirty="0">
                <a:solidFill>
                  <a:srgbClr val="1F497D"/>
                </a:solidFill>
                <a:ea typeface="Calibri" panose="020F0502020204030204" pitchFamily="34" charset="0"/>
              </a:rPr>
              <a:t>Festivalul concurs ”CDIdei din cărți” (ISJ Sibiu, CCD ”George Tofan” Suceava), participării cu premii la edițiile, VI și VII, 2021 și 2022</a:t>
            </a:r>
            <a:endParaRPr lang="en-US" sz="2133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4DE281-0F23-43BF-82CD-C13C65EE097F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120" y="894081"/>
            <a:ext cx="3168046" cy="393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6A1189-E27B-47DA-922C-822B58AA54BD}"/>
              </a:ext>
            </a:extLst>
          </p:cNvPr>
          <p:cNvPicPr/>
          <p:nvPr/>
        </p:nvPicPr>
        <p:blipFill>
          <a:blip r:embed="rId4"/>
          <a:srcRect l="34215" t="10882" r="33554" b="14107"/>
          <a:stretch>
            <a:fillRect/>
          </a:stretch>
        </p:blipFill>
        <p:spPr bwMode="auto">
          <a:xfrm rot="5400000">
            <a:off x="661535" y="4420932"/>
            <a:ext cx="2413937" cy="3249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78D2A1-7174-4BFA-9FAE-5210B389F82E}"/>
              </a:ext>
            </a:extLst>
          </p:cNvPr>
          <p:cNvPicPr/>
          <p:nvPr/>
        </p:nvPicPr>
        <p:blipFill>
          <a:blip r:embed="rId5" cstate="print"/>
          <a:srcRect t="15261" r="-105" b="27543"/>
          <a:stretch>
            <a:fillRect/>
          </a:stretch>
        </p:blipFill>
        <p:spPr bwMode="auto">
          <a:xfrm>
            <a:off x="3576320" y="894082"/>
            <a:ext cx="3738880" cy="276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A3DB63-9346-4C8E-8374-9F2D3E98E281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7398355" y="894081"/>
            <a:ext cx="2192686" cy="27533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576E5A-B7EC-4F14-AAFB-F6C7C3D7B61F}"/>
              </a:ext>
            </a:extLst>
          </p:cNvPr>
          <p:cNvPicPr/>
          <p:nvPr/>
        </p:nvPicPr>
        <p:blipFill rotWithShape="1">
          <a:blip r:embed="rId7" cstate="print"/>
          <a:srcRect l="4583" r="25746"/>
          <a:stretch/>
        </p:blipFill>
        <p:spPr bwMode="auto">
          <a:xfrm>
            <a:off x="3578195" y="3840001"/>
            <a:ext cx="2682240" cy="3321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24D971-40DB-4AD4-B918-74C2992FE732}"/>
              </a:ext>
            </a:extLst>
          </p:cNvPr>
          <p:cNvPicPr/>
          <p:nvPr/>
        </p:nvPicPr>
        <p:blipFill>
          <a:blip r:embed="rId8" cstate="print"/>
          <a:srcRect l="9652" r="14798"/>
          <a:stretch>
            <a:fillRect/>
          </a:stretch>
        </p:blipFill>
        <p:spPr bwMode="auto">
          <a:xfrm>
            <a:off x="6391922" y="3840000"/>
            <a:ext cx="3199118" cy="331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7176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34B2C9-ED38-43A1-8663-3FD93F934641}"/>
              </a:ext>
            </a:extLst>
          </p:cNvPr>
          <p:cNvSpPr txBox="1"/>
          <p:nvPr/>
        </p:nvSpPr>
        <p:spPr>
          <a:xfrm>
            <a:off x="325120" y="162560"/>
            <a:ext cx="9103360" cy="605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tabLst>
                <a:tab pos="4125089" algn="l"/>
              </a:tabLst>
            </a:pPr>
            <a:r>
              <a:rPr lang="ro-RO" sz="1493" b="1" dirty="0">
                <a:solidFill>
                  <a:srgbClr val="1F497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Clubul de badminton ”Bucovina” al Școlii Gimnaziale ”Iulian Vesper” Horodnic de Sus (înființat în 2009). Numeroase premii la nivel județean și național</a:t>
            </a:r>
            <a:endParaRPr lang="en-US" sz="128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CAD6E2-00E4-46A4-8792-43197825BA71}"/>
              </a:ext>
            </a:extLst>
          </p:cNvPr>
          <p:cNvPicPr/>
          <p:nvPr/>
        </p:nvPicPr>
        <p:blipFill>
          <a:blip r:embed="rId3"/>
          <a:srcRect l="11074" t="13668" r="14711" b="34967"/>
          <a:stretch>
            <a:fillRect/>
          </a:stretch>
        </p:blipFill>
        <p:spPr bwMode="auto">
          <a:xfrm>
            <a:off x="325120" y="894080"/>
            <a:ext cx="5283200" cy="2600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28C381-C1FF-4D86-AA81-A60835534814}"/>
              </a:ext>
            </a:extLst>
          </p:cNvPr>
          <p:cNvPicPr/>
          <p:nvPr/>
        </p:nvPicPr>
        <p:blipFill>
          <a:blip r:embed="rId4"/>
          <a:srcRect t="4188" b="12500"/>
          <a:stretch>
            <a:fillRect/>
          </a:stretch>
        </p:blipFill>
        <p:spPr bwMode="auto">
          <a:xfrm>
            <a:off x="314960" y="3658098"/>
            <a:ext cx="5283200" cy="341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Badminton Club Bucovina Horodnic de Sus">
            <a:extLst>
              <a:ext uri="{FF2B5EF4-FFF2-40B4-BE49-F238E27FC236}">
                <a16:creationId xmlns:a16="http://schemas.microsoft.com/office/drawing/2014/main" id="{A8CB3819-FEF4-4717-BE30-25041BAD9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440" y="975360"/>
            <a:ext cx="3332480" cy="349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86850E-1AF0-4519-8CA4-B54EBBC15F5B}"/>
              </a:ext>
            </a:extLst>
          </p:cNvPr>
          <p:cNvPicPr/>
          <p:nvPr/>
        </p:nvPicPr>
        <p:blipFill>
          <a:blip r:embed="rId6"/>
          <a:srcRect l="28099"/>
          <a:stretch>
            <a:fillRect/>
          </a:stretch>
        </p:blipFill>
        <p:spPr>
          <a:xfrm>
            <a:off x="5770880" y="4714240"/>
            <a:ext cx="3738880" cy="235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615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CB334F-F865-4F3E-BAD2-74D83458C83F}"/>
              </a:ext>
            </a:extLst>
          </p:cNvPr>
          <p:cNvSpPr txBox="1"/>
          <p:nvPr/>
        </p:nvSpPr>
        <p:spPr>
          <a:xfrm>
            <a:off x="243840" y="162560"/>
            <a:ext cx="9265920" cy="340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tabLst>
                <a:tab pos="1554529" algn="l"/>
              </a:tabLst>
            </a:pPr>
            <a:r>
              <a:rPr lang="ro-RO" sz="1493" b="1" dirty="0">
                <a:solidFill>
                  <a:srgbClr val="1F497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Corul de elevi ”Lumină lină” al Școlii Gimnaziale ”Iulian Vesper” Horodnic de Sus (2022)</a:t>
            </a:r>
            <a:endParaRPr lang="en-US" sz="128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FCD270-21C0-490E-B331-0E23DC7011F2}"/>
              </a:ext>
            </a:extLst>
          </p:cNvPr>
          <p:cNvPicPr/>
          <p:nvPr/>
        </p:nvPicPr>
        <p:blipFill rotWithShape="1">
          <a:blip r:embed="rId3" cstate="print"/>
          <a:srcRect l="37736" r="-1"/>
          <a:stretch/>
        </p:blipFill>
        <p:spPr bwMode="auto">
          <a:xfrm>
            <a:off x="243840" y="4064000"/>
            <a:ext cx="3007360" cy="306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EC6EAC-2BE3-41FE-853E-8E29C33C953A}"/>
              </a:ext>
            </a:extLst>
          </p:cNvPr>
          <p:cNvPicPr/>
          <p:nvPr/>
        </p:nvPicPr>
        <p:blipFill>
          <a:blip r:embed="rId4" cstate="print"/>
          <a:srcRect l="5950" t="32010" b="2978"/>
          <a:stretch>
            <a:fillRect/>
          </a:stretch>
        </p:blipFill>
        <p:spPr>
          <a:xfrm>
            <a:off x="246997" y="677257"/>
            <a:ext cx="6905644" cy="33054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A0DFA1-EB71-4385-ACDD-D176E1762BD6}"/>
              </a:ext>
            </a:extLst>
          </p:cNvPr>
          <p:cNvPicPr/>
          <p:nvPr/>
        </p:nvPicPr>
        <p:blipFill>
          <a:blip r:embed="rId5"/>
          <a:srcRect l="16337" t="16658" r="14857" b="13893"/>
          <a:stretch>
            <a:fillRect/>
          </a:stretch>
        </p:blipFill>
        <p:spPr>
          <a:xfrm>
            <a:off x="7233921" y="685148"/>
            <a:ext cx="2296357" cy="32975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F5F595-DE3E-4A1E-8CEC-73F6E4EC4016}"/>
              </a:ext>
            </a:extLst>
          </p:cNvPr>
          <p:cNvPicPr/>
          <p:nvPr/>
        </p:nvPicPr>
        <p:blipFill rotWithShape="1">
          <a:blip r:embed="rId6" cstate="print"/>
          <a:srcRect l="3819" t="29706" r="28429" b="14412"/>
          <a:stretch/>
        </p:blipFill>
        <p:spPr bwMode="auto">
          <a:xfrm>
            <a:off x="3332480" y="4064000"/>
            <a:ext cx="6205690" cy="308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5824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CDB8D3-7F69-43C5-9F2D-1023C2F5B27A}"/>
              </a:ext>
            </a:extLst>
          </p:cNvPr>
          <p:cNvSpPr txBox="1"/>
          <p:nvPr/>
        </p:nvSpPr>
        <p:spPr>
          <a:xfrm>
            <a:off x="243840" y="162560"/>
            <a:ext cx="9347200" cy="605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o-RO" sz="1493" b="1" dirty="0">
                <a:solidFill>
                  <a:srgbClr val="1F497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Târgul de Toamnă  organizat împreună cu Primăria Horodnic de Sus și Asociația de părinți ”Iulian Vesper” Horodnic de Sus, ediția I, octombrie 2022</a:t>
            </a:r>
            <a:endParaRPr lang="en-US" sz="128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76A1FB-556B-454F-9CDF-40197DE3792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33581" y="4226560"/>
            <a:ext cx="4887058" cy="2871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CB20F2-EC4A-43DF-B7B8-94EBE506DC74}"/>
              </a:ext>
            </a:extLst>
          </p:cNvPr>
          <p:cNvPicPr/>
          <p:nvPr/>
        </p:nvPicPr>
        <p:blipFill>
          <a:blip r:embed="rId4"/>
          <a:srcRect l="29345" r="9826" b="22911"/>
          <a:stretch>
            <a:fillRect/>
          </a:stretch>
        </p:blipFill>
        <p:spPr>
          <a:xfrm>
            <a:off x="243839" y="894081"/>
            <a:ext cx="4876799" cy="3220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38A18D-6394-44DB-9EE2-B20759E8338F}"/>
              </a:ext>
            </a:extLst>
          </p:cNvPr>
          <p:cNvPicPr/>
          <p:nvPr/>
        </p:nvPicPr>
        <p:blipFill>
          <a:blip r:embed="rId5" cstate="print"/>
          <a:srcRect l="14545" r="26942"/>
          <a:stretch>
            <a:fillRect/>
          </a:stretch>
        </p:blipFill>
        <p:spPr>
          <a:xfrm>
            <a:off x="5201920" y="924560"/>
            <a:ext cx="4389120" cy="3190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4B31EE-64BC-45B3-AD6D-089BEACB2E12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01920" y="4266513"/>
            <a:ext cx="4389120" cy="283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190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413B68-BCB2-4678-9DF6-ABB3482B005A}"/>
              </a:ext>
            </a:extLst>
          </p:cNvPr>
          <p:cNvSpPr txBox="1"/>
          <p:nvPr/>
        </p:nvSpPr>
        <p:spPr>
          <a:xfrm>
            <a:off x="243840" y="243840"/>
            <a:ext cx="9265920" cy="340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1402124" algn="l"/>
              </a:tabLst>
            </a:pPr>
            <a:r>
              <a:rPr lang="ro-RO" sz="1493" b="1" dirty="0">
                <a:solidFill>
                  <a:srgbClr val="1F497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Proiectul ”Calitate prin Educație Școlară Incluzivă” (CESI), prin CJRAE Suceava, 2021 - 2023</a:t>
            </a:r>
            <a:endParaRPr lang="en-US" sz="128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4A9EFC-337D-4182-B4BF-048C844D47BF}"/>
              </a:ext>
            </a:extLst>
          </p:cNvPr>
          <p:cNvPicPr/>
          <p:nvPr/>
        </p:nvPicPr>
        <p:blipFill>
          <a:blip r:embed="rId3" cstate="print"/>
          <a:srcRect b="3417"/>
          <a:stretch>
            <a:fillRect/>
          </a:stretch>
        </p:blipFill>
        <p:spPr>
          <a:xfrm>
            <a:off x="162560" y="2462074"/>
            <a:ext cx="3657600" cy="46905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1459AD-D055-4E11-A9E2-BF5DF69C789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82720" y="4643121"/>
            <a:ext cx="3344672" cy="2509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ABB5ED-ADE9-4544-96FA-FBD176CBCB34}"/>
              </a:ext>
            </a:extLst>
          </p:cNvPr>
          <p:cNvPicPr/>
          <p:nvPr/>
        </p:nvPicPr>
        <p:blipFill rotWithShape="1">
          <a:blip r:embed="rId5"/>
          <a:srcRect l="35372" t="2703" r="34545" b="5405"/>
          <a:stretch/>
        </p:blipFill>
        <p:spPr>
          <a:xfrm>
            <a:off x="7463910" y="4389120"/>
            <a:ext cx="2019808" cy="2763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C081B1-7CB1-4B7B-A44F-1B0E2673FE5F}"/>
              </a:ext>
            </a:extLst>
          </p:cNvPr>
          <p:cNvPicPr/>
          <p:nvPr/>
        </p:nvPicPr>
        <p:blipFill>
          <a:blip r:embed="rId6" cstate="print"/>
          <a:srcRect l="6446" t="12774" b="11679"/>
          <a:stretch>
            <a:fillRect/>
          </a:stretch>
        </p:blipFill>
        <p:spPr>
          <a:xfrm>
            <a:off x="209119" y="853155"/>
            <a:ext cx="4200518" cy="1514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29901F-1634-44E9-9B7C-E6D688B8D3FD}"/>
              </a:ext>
            </a:extLst>
          </p:cNvPr>
          <p:cNvPicPr/>
          <p:nvPr/>
        </p:nvPicPr>
        <p:blipFill rotWithShape="1">
          <a:blip r:embed="rId7" cstate="print"/>
          <a:srcRect l="7107" t="21607"/>
          <a:stretch/>
        </p:blipFill>
        <p:spPr>
          <a:xfrm>
            <a:off x="3992190" y="2438401"/>
            <a:ext cx="3335202" cy="2062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890D85-590F-491C-A969-E25BF1D410A9}"/>
              </a:ext>
            </a:extLst>
          </p:cNvPr>
          <p:cNvPicPr/>
          <p:nvPr/>
        </p:nvPicPr>
        <p:blipFill rotWithShape="1">
          <a:blip r:embed="rId8"/>
          <a:srcRect l="16529" t="10294" r="31896" b="9908"/>
          <a:stretch/>
        </p:blipFill>
        <p:spPr>
          <a:xfrm>
            <a:off x="7463910" y="2462075"/>
            <a:ext cx="2010338" cy="1896565"/>
          </a:xfrm>
          <a:prstGeom prst="rect">
            <a:avLst/>
          </a:prstGeom>
        </p:spPr>
      </p:pic>
      <p:pic>
        <p:nvPicPr>
          <p:cNvPr id="6146" name="Picture 2" descr="Ar putea fi o imagine cu 5 persoane, persoane în picioare şi în aer liber">
            <a:extLst>
              <a:ext uri="{FF2B5EF4-FFF2-40B4-BE49-F238E27FC236}">
                <a16:creationId xmlns:a16="http://schemas.microsoft.com/office/drawing/2014/main" id="{1EC920EE-3D6C-415A-82FF-DBEC13E79E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7" t="40168" r="22969" b="16737"/>
          <a:stretch/>
        </p:blipFill>
        <p:spPr bwMode="auto">
          <a:xfrm>
            <a:off x="4482592" y="775515"/>
            <a:ext cx="4991657" cy="159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74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6A0C7E-23B6-4EC1-8768-A426DBBE490E}"/>
              </a:ext>
            </a:extLst>
          </p:cNvPr>
          <p:cNvSpPr txBox="1"/>
          <p:nvPr/>
        </p:nvSpPr>
        <p:spPr>
          <a:xfrm>
            <a:off x="406400" y="243840"/>
            <a:ext cx="9184640" cy="340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619779" algn="l"/>
              </a:tabLst>
            </a:pPr>
            <a:r>
              <a:rPr lang="ro-RO" sz="1493" b="1" dirty="0">
                <a:solidFill>
                  <a:srgbClr val="1F497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Ziua Națională a României, 1 Decembrie și Ziua Bucovinei, 28 noiembrie, sărbătorite în fiecare an</a:t>
            </a:r>
            <a:endParaRPr lang="en-US" sz="128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1E48CB-1A6B-4439-A261-4FE68CD5A43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3840" y="812800"/>
            <a:ext cx="4795520" cy="3251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F2B864-AA02-431A-A4BB-5CD5B8992D26}"/>
              </a:ext>
            </a:extLst>
          </p:cNvPr>
          <p:cNvPicPr/>
          <p:nvPr/>
        </p:nvPicPr>
        <p:blipFill>
          <a:blip r:embed="rId4" cstate="print"/>
          <a:srcRect l="3140" t="8189"/>
          <a:stretch>
            <a:fillRect/>
          </a:stretch>
        </p:blipFill>
        <p:spPr>
          <a:xfrm>
            <a:off x="5120640" y="812800"/>
            <a:ext cx="4389120" cy="2682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26FBCE-801C-4101-A6A7-82E9697AA6D7}"/>
              </a:ext>
            </a:extLst>
          </p:cNvPr>
          <p:cNvPicPr/>
          <p:nvPr/>
        </p:nvPicPr>
        <p:blipFill>
          <a:blip r:embed="rId5"/>
          <a:srcRect l="18017" b="8725"/>
          <a:stretch>
            <a:fillRect/>
          </a:stretch>
        </p:blipFill>
        <p:spPr>
          <a:xfrm>
            <a:off x="5120640" y="3663913"/>
            <a:ext cx="4389120" cy="34074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95A9D9-A8DA-4F49-9CDA-1869401E203E}"/>
              </a:ext>
            </a:extLst>
          </p:cNvPr>
          <p:cNvPicPr/>
          <p:nvPr/>
        </p:nvPicPr>
        <p:blipFill>
          <a:blip r:embed="rId6"/>
          <a:srcRect r="5785" b="16018"/>
          <a:stretch>
            <a:fillRect/>
          </a:stretch>
        </p:blipFill>
        <p:spPr>
          <a:xfrm>
            <a:off x="274616" y="4226561"/>
            <a:ext cx="4764743" cy="284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73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EF737B-6DDE-4FE5-8CA9-54A90A615DDD}"/>
              </a:ext>
            </a:extLst>
          </p:cNvPr>
          <p:cNvSpPr txBox="1"/>
          <p:nvPr/>
        </p:nvSpPr>
        <p:spPr>
          <a:xfrm>
            <a:off x="406400" y="243840"/>
            <a:ext cx="9022080" cy="340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tabLst>
                <a:tab pos="4043806" algn="l"/>
              </a:tabLst>
            </a:pPr>
            <a:r>
              <a:rPr lang="ro-RO" sz="1493" b="1" dirty="0">
                <a:solidFill>
                  <a:srgbClr val="1F497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Ziua Eroilor Neamului, comemorăm Eroii horodniceni și Eroii neamului căzuți pentru patrie</a:t>
            </a:r>
            <a:endParaRPr lang="en-US" sz="128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929FC4-EE44-485B-9A85-43580A6761C0}"/>
              </a:ext>
            </a:extLst>
          </p:cNvPr>
          <p:cNvPicPr/>
          <p:nvPr/>
        </p:nvPicPr>
        <p:blipFill>
          <a:blip r:embed="rId3" cstate="print"/>
          <a:srcRect t="3164" b="18529"/>
          <a:stretch>
            <a:fillRect/>
          </a:stretch>
        </p:blipFill>
        <p:spPr>
          <a:xfrm>
            <a:off x="162560" y="4064000"/>
            <a:ext cx="4389120" cy="30683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DEC8E9-B3FC-4B37-8F68-DAD06E9B9F73}"/>
              </a:ext>
            </a:extLst>
          </p:cNvPr>
          <p:cNvPicPr/>
          <p:nvPr/>
        </p:nvPicPr>
        <p:blipFill>
          <a:blip r:embed="rId4" cstate="print"/>
          <a:srcRect l="13388"/>
          <a:stretch>
            <a:fillRect/>
          </a:stretch>
        </p:blipFill>
        <p:spPr bwMode="auto">
          <a:xfrm>
            <a:off x="162560" y="731520"/>
            <a:ext cx="4389120" cy="2987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F1A734-4096-4D2D-8CB1-AEBB77888497}"/>
              </a:ext>
            </a:extLst>
          </p:cNvPr>
          <p:cNvPicPr/>
          <p:nvPr/>
        </p:nvPicPr>
        <p:blipFill>
          <a:blip r:embed="rId5"/>
          <a:srcRect l="9091" t="23803" r="42314" b="13382"/>
          <a:stretch>
            <a:fillRect/>
          </a:stretch>
        </p:blipFill>
        <p:spPr>
          <a:xfrm>
            <a:off x="4714240" y="2844801"/>
            <a:ext cx="4844446" cy="42875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B42908-A0D7-4D07-8A2B-1B4566E57E01}"/>
              </a:ext>
            </a:extLst>
          </p:cNvPr>
          <p:cNvPicPr/>
          <p:nvPr/>
        </p:nvPicPr>
        <p:blipFill>
          <a:blip r:embed="rId6" cstate="print"/>
          <a:srcRect t="34066" r="7934" b="12527"/>
          <a:stretch>
            <a:fillRect/>
          </a:stretch>
        </p:blipFill>
        <p:spPr>
          <a:xfrm>
            <a:off x="4741070" y="731520"/>
            <a:ext cx="4817616" cy="199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842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231</Words>
  <Application>Microsoft Office PowerPoint</Application>
  <PresentationFormat>Custom</PresentationFormat>
  <Paragraphs>10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Școala Gimnazială "Iulian Vesper" Horodnic de Sus, Județul Suceava</dc:title>
  <dc:creator>Lenovo</dc:creator>
  <cp:lastModifiedBy>Scoala Horodnic</cp:lastModifiedBy>
  <cp:revision>3</cp:revision>
  <dcterms:created xsi:type="dcterms:W3CDTF">2006-08-16T00:00:00Z</dcterms:created>
  <dcterms:modified xsi:type="dcterms:W3CDTF">2023-02-16T11:25:25Z</dcterms:modified>
  <dc:identifier>DAFZ-pFAVNA</dc:identifier>
</cp:coreProperties>
</file>